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32"/>
  </p:notesMasterIdLst>
  <p:sldIdLst>
    <p:sldId id="299" r:id="rId2"/>
    <p:sldId id="459" r:id="rId3"/>
    <p:sldId id="390" r:id="rId4"/>
    <p:sldId id="468" r:id="rId5"/>
    <p:sldId id="449" r:id="rId6"/>
    <p:sldId id="473" r:id="rId7"/>
    <p:sldId id="453" r:id="rId8"/>
    <p:sldId id="454" r:id="rId9"/>
    <p:sldId id="455" r:id="rId10"/>
    <p:sldId id="476" r:id="rId11"/>
    <p:sldId id="472" r:id="rId12"/>
    <p:sldId id="471" r:id="rId13"/>
    <p:sldId id="395" r:id="rId14"/>
    <p:sldId id="457" r:id="rId15"/>
    <p:sldId id="456" r:id="rId16"/>
    <p:sldId id="474" r:id="rId17"/>
    <p:sldId id="477" r:id="rId18"/>
    <p:sldId id="479" r:id="rId19"/>
    <p:sldId id="478" r:id="rId20"/>
    <p:sldId id="480" r:id="rId21"/>
    <p:sldId id="469" r:id="rId22"/>
    <p:sldId id="458" r:id="rId23"/>
    <p:sldId id="461" r:id="rId24"/>
    <p:sldId id="463" r:id="rId25"/>
    <p:sldId id="464" r:id="rId26"/>
    <p:sldId id="409" r:id="rId27"/>
    <p:sldId id="475" r:id="rId28"/>
    <p:sldId id="450" r:id="rId29"/>
    <p:sldId id="368" r:id="rId30"/>
    <p:sldId id="470" r:id="rId3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 Perez" initials="GP" lastIdx="1" clrIdx="0">
    <p:extLst>
      <p:ext uri="{19B8F6BF-5375-455C-9EA6-DF929625EA0E}">
        <p15:presenceInfo xmlns:p15="http://schemas.microsoft.com/office/powerpoint/2012/main" userId="S-1-5-21-484763869-1078145449-725345543-146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513"/>
    <a:srgbClr val="C5E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>
        <p:scale>
          <a:sx n="80" d="100"/>
          <a:sy n="80" d="100"/>
        </p:scale>
        <p:origin x="2798" y="10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0E4F6D8-1659-4143-9665-5C054AAB4E6E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5AF25B6-C760-48FB-B65C-DCAC33595D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67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2E1EB-6F4B-48C1-9390-E565BAB282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7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26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277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83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2281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210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3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793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7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62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03065B9-F4E8-25A1-7FD8-6491743AB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487412"/>
            <a:ext cx="8181803" cy="4327940"/>
          </a:xfrm>
        </p:spPr>
        <p:txBody>
          <a:bodyPr/>
          <a:lstStyle>
            <a:lvl1pPr>
              <a:defRPr sz="135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05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45619E-8083-F7C3-A4F5-06EF69A45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559678"/>
            <a:ext cx="8181803" cy="828546"/>
          </a:xfrm>
        </p:spPr>
        <p:txBody>
          <a:bodyPr anchor="b">
            <a:normAutofit/>
          </a:bodyPr>
          <a:lstStyle>
            <a:lvl1pPr algn="l">
              <a:defRPr sz="2625" b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0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5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89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86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5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8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1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157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41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10CC30D-CE28-4DE3-9BFF-B720F1E77127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67151-7D24-4EDB-88AC-4AD70280DA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073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1" r:id="rId18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616374"/>
            <a:ext cx="8037576" cy="2499360"/>
          </a:xfrm>
        </p:spPr>
        <p:txBody>
          <a:bodyPr/>
          <a:lstStyle/>
          <a:p>
            <a:pPr algn="ctr"/>
            <a:r>
              <a:rPr lang="en-US" dirty="0"/>
              <a:t>Coachella</a:t>
            </a:r>
            <a:br>
              <a:rPr lang="en-US" dirty="0"/>
            </a:br>
            <a:r>
              <a:rPr lang="en-US" sz="6000" dirty="0"/>
              <a:t>Sphere of Influence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6818" y="5638800"/>
            <a:ext cx="6620968" cy="861420"/>
          </a:xfrm>
        </p:spPr>
        <p:txBody>
          <a:bodyPr/>
          <a:lstStyle/>
          <a:p>
            <a:r>
              <a:rPr lang="en-US" dirty="0"/>
              <a:t>march 17,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58EC37-6EF2-4A51-8A90-A2F3AF726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482" y="304800"/>
            <a:ext cx="3515411" cy="22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3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18890-DF78-4537-A39B-60AD51F2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Estate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7370B-160F-4ED9-A1AA-4F3CE9410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Conditional Uses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Pens and other shelter for domestic, noncommercial animals and pets, including specialty animal care and animal services. Such shelter shall not be nearer than thirty-five (35) feet from any building used for human habitation.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7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0BEBB-8E35-4E57-9E3E-04C12726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Neighborhood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49218-F61B-4747-840F-BB377384B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1447801"/>
            <a:ext cx="6711654" cy="4800606"/>
          </a:xfrm>
        </p:spPr>
        <p:txBody>
          <a:bodyPr>
            <a:normAutofit fontScale="85000" lnSpcReduction="20000"/>
          </a:bodyPr>
          <a:lstStyle/>
          <a:p>
            <a:r>
              <a:rPr lang="en-US" sz="3400" b="1" dirty="0"/>
              <a:t>17.14.020 - Permitted uses.</a:t>
            </a:r>
          </a:p>
          <a:p>
            <a:r>
              <a:rPr lang="en-US" dirty="0"/>
              <a:t>A. Primary Uses.</a:t>
            </a:r>
          </a:p>
          <a:p>
            <a:r>
              <a:rPr lang="en-US" dirty="0"/>
              <a:t>1. Single-family and duplex dwellings:</a:t>
            </a:r>
          </a:p>
          <a:p>
            <a:pPr lvl="1"/>
            <a:r>
              <a:rPr lang="en-US" dirty="0"/>
              <a:t>a. Detached single-family dwellings shall conform to the standards as set forth in the S-N (Suburban Neighborhood) zone (Chapter 17.16) and Chapter 17.19 (Supplemental Standards for Single-Family Residential).</a:t>
            </a:r>
          </a:p>
          <a:p>
            <a:pPr lvl="1"/>
            <a:r>
              <a:rPr lang="en-US" dirty="0"/>
              <a:t>b. Duplex dwellings, attached or detached. </a:t>
            </a:r>
          </a:p>
          <a:p>
            <a:pPr lvl="1"/>
            <a:r>
              <a:rPr lang="en-US" dirty="0"/>
              <a:t>c. Attached single-family such as rowhouses. </a:t>
            </a:r>
          </a:p>
          <a:p>
            <a:pPr lvl="1"/>
            <a:r>
              <a:rPr lang="en-US" dirty="0"/>
              <a:t>d. Small lot single-family subdivisions.</a:t>
            </a:r>
          </a:p>
          <a:p>
            <a:r>
              <a:rPr lang="en-US" dirty="0"/>
              <a:t>2. Triplex or Fourplex.</a:t>
            </a:r>
          </a:p>
          <a:p>
            <a:r>
              <a:rPr lang="en-US" dirty="0"/>
              <a:t>3. Multi-family dwellings (five plus units).</a:t>
            </a:r>
          </a:p>
          <a:p>
            <a:r>
              <a:rPr lang="en-US" dirty="0"/>
              <a:t>4. Existing single-family residential uses built before the date 	  of this adoption.</a:t>
            </a:r>
          </a:p>
          <a:p>
            <a:r>
              <a:rPr lang="en-US" dirty="0"/>
              <a:t>5. Public Utility Facilities (City-initiated).</a:t>
            </a:r>
          </a:p>
        </p:txBody>
      </p:sp>
    </p:spTree>
    <p:extLst>
      <p:ext uri="{BB962C8B-B14F-4D97-AF65-F5344CB8AC3E}">
        <p14:creationId xmlns:p14="http://schemas.microsoft.com/office/powerpoint/2010/main" val="563400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0BEBB-8E35-4E57-9E3E-04C12726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Neighborhood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49218-F61B-4747-840F-BB377384B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1371600"/>
            <a:ext cx="6711654" cy="5333999"/>
          </a:xfrm>
        </p:spPr>
        <p:txBody>
          <a:bodyPr>
            <a:normAutofit fontScale="47500" lnSpcReduction="20000"/>
          </a:bodyPr>
          <a:lstStyle/>
          <a:p>
            <a:r>
              <a:rPr lang="en-US" sz="5100" b="1" dirty="0"/>
              <a:t>C. Conditional Uses. </a:t>
            </a:r>
          </a:p>
          <a:p>
            <a:pPr lvl="1"/>
            <a:r>
              <a:rPr lang="en-US" sz="3800" dirty="0"/>
              <a:t>1. All conditional uses listed in Section 17.16.020(C) of the S-N (Suburban Neighborhood) zone.</a:t>
            </a:r>
          </a:p>
          <a:p>
            <a:pPr lvl="1"/>
            <a:r>
              <a:rPr lang="en-US" sz="4000" dirty="0"/>
              <a:t>2. Boarding and lodging houses.</a:t>
            </a:r>
          </a:p>
          <a:p>
            <a:pPr lvl="1"/>
            <a:r>
              <a:rPr lang="en-US" sz="4000" dirty="0"/>
              <a:t>3. Child nurseries, day care centers.</a:t>
            </a:r>
          </a:p>
          <a:p>
            <a:pPr lvl="1"/>
            <a:r>
              <a:rPr lang="en-US" sz="4000" dirty="0"/>
              <a:t>4. Hospitals, convalescent homes, rest homes, 	and sanitaria, excepting animal hospitals; 	subject to the following:</a:t>
            </a:r>
          </a:p>
          <a:p>
            <a:pPr lvl="2"/>
            <a:r>
              <a:rPr lang="en-US" sz="4000" dirty="0"/>
              <a:t>a. Minimum lot size shall be five acres.</a:t>
            </a:r>
          </a:p>
          <a:p>
            <a:pPr lvl="2"/>
            <a:r>
              <a:rPr lang="en-US" sz="4000" dirty="0"/>
              <a:t>b. All buildings shall be at least fifty (50) feet removed from any lot lines.</a:t>
            </a:r>
          </a:p>
          <a:p>
            <a:pPr lvl="1"/>
            <a:r>
              <a:rPr lang="en-US" sz="4000" dirty="0"/>
              <a:t>5. Professional offices and uses accessory 	thereto, including medical and dental 	laboratories; subject to the following:</a:t>
            </a:r>
          </a:p>
          <a:p>
            <a:pPr lvl="2"/>
            <a:r>
              <a:rPr lang="en-US" sz="4000" dirty="0"/>
              <a:t>a. Minimum lot size shall be twenty thousand (20,000) square feet.</a:t>
            </a:r>
          </a:p>
          <a:p>
            <a:pPr lvl="2"/>
            <a:r>
              <a:rPr lang="en-US" sz="4000" dirty="0"/>
              <a:t>b. Access on arterial or collector.</a:t>
            </a:r>
          </a:p>
        </p:txBody>
      </p:sp>
    </p:spTree>
    <p:extLst>
      <p:ext uri="{BB962C8B-B14F-4D97-AF65-F5344CB8AC3E}">
        <p14:creationId xmlns:p14="http://schemas.microsoft.com/office/powerpoint/2010/main" val="293291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54E04-93EC-4BD7-A34D-91AE74ECC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31AD-B5D0-4AFA-8425-4079EA058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6407B1D5-A61C-4B9D-BC63-E1D88B54A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14" y="855216"/>
            <a:ext cx="8450771" cy="289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003">
            <a:extLst>
              <a:ext uri="{FF2B5EF4-FFF2-40B4-BE49-F238E27FC236}">
                <a16:creationId xmlns:a16="http://schemas.microsoft.com/office/drawing/2014/main" id="{A7BBC85C-E857-4EFD-AB6C-E37AB693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14" y="3938129"/>
            <a:ext cx="8450771" cy="222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97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25C4-E157-4ABD-9A5C-C2C477251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40104-41E1-4E76-876E-19BE03383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B855E-4802-4F35-815E-128F674F2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986"/>
            <a:ext cx="9144000" cy="58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2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5F002-246A-48F5-987E-59449AF6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74" y="81860"/>
            <a:ext cx="7055380" cy="1400530"/>
          </a:xfrm>
        </p:spPr>
        <p:txBody>
          <a:bodyPr/>
          <a:lstStyle/>
          <a:p>
            <a:r>
              <a:rPr lang="en-US" dirty="0"/>
              <a:t>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05384-825D-4DBD-AA8D-78FEF35B0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1C932-E357-44BF-BD91-12B7FBF14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120"/>
            <a:ext cx="9144000" cy="594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AF99-2EDD-4D87-AE66-CC3D85CCB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74" y="70787"/>
            <a:ext cx="7055380" cy="1400530"/>
          </a:xfrm>
        </p:spPr>
        <p:txBody>
          <a:bodyPr/>
          <a:lstStyle/>
          <a:p>
            <a:r>
              <a:rPr lang="en-US" dirty="0"/>
              <a:t>Sewer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1E870-67A3-4578-859A-B6799FD01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04D7C7-4F48-4B57-AF50-2022267EB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771052"/>
            <a:ext cx="9144000" cy="59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on Ave 51 between Jackson &amp; Calhoun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1853248"/>
            <a:ext cx="6711654" cy="4195481"/>
          </a:xfrm>
        </p:spPr>
        <p:txBody>
          <a:bodyPr/>
          <a:lstStyle/>
          <a:p>
            <a:r>
              <a:rPr lang="en-US" dirty="0" smtClean="0"/>
              <a:t>Approximate cost: $1,400,000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09800"/>
            <a:ext cx="8113938" cy="444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Cost per Parcel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21" y="1187619"/>
            <a:ext cx="4718957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Sewer </a:t>
            </a:r>
            <a:r>
              <a:rPr lang="en-US" dirty="0"/>
              <a:t>on Ave 51 between Jackson &amp; Calhoun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853249"/>
            <a:ext cx="6712390" cy="4395158"/>
          </a:xfrm>
        </p:spPr>
        <p:txBody>
          <a:bodyPr/>
          <a:lstStyle/>
          <a:p>
            <a:r>
              <a:rPr lang="en-US" dirty="0" smtClean="0"/>
              <a:t>Approximate cost: $2,400,000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09800"/>
            <a:ext cx="8113938" cy="444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7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8E3A-EBE7-48BA-BB1D-CBD93193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B238E-50C9-4A23-932B-4BAA1BB37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City Update </a:t>
            </a:r>
          </a:p>
          <a:p>
            <a:r>
              <a:rPr lang="en-US" sz="2400" dirty="0"/>
              <a:t>LAFCO Application Update</a:t>
            </a:r>
          </a:p>
          <a:p>
            <a:r>
              <a:rPr lang="en-US" sz="2400" dirty="0"/>
              <a:t>City Utilities   </a:t>
            </a:r>
          </a:p>
          <a:p>
            <a:r>
              <a:rPr lang="en-US" sz="2400" dirty="0"/>
              <a:t>Questions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8101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Cost per Parcel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215" y="1152983"/>
            <a:ext cx="4286370" cy="560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0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9AB3E-55B6-49A4-853A-E09122E8D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9C311-1569-4C4B-B878-74F2CEDEB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469719"/>
            <a:ext cx="7005954" cy="4953006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Application</a:t>
            </a:r>
            <a:r>
              <a:rPr lang="en-US" u="sng" dirty="0"/>
              <a:t>: </a:t>
            </a:r>
            <a:r>
              <a:rPr lang="en-US" dirty="0"/>
              <a:t>Council Resolution, Boundary Map, Plan of Services, Pre-Zoning and Fiscal Impact Analysis</a:t>
            </a:r>
          </a:p>
          <a:p>
            <a:endParaRPr lang="en-US" dirty="0"/>
          </a:p>
          <a:p>
            <a:r>
              <a:rPr lang="en-US" b="1" u="sng" dirty="0"/>
              <a:t>LAFCO Steps</a:t>
            </a:r>
            <a:r>
              <a:rPr lang="en-US" b="1" dirty="0"/>
              <a:t>: </a:t>
            </a:r>
            <a:r>
              <a:rPr lang="en-US" dirty="0"/>
              <a:t>LAFCO Review, Commission Hearing</a:t>
            </a:r>
          </a:p>
          <a:p>
            <a:endParaRPr lang="en-US" dirty="0"/>
          </a:p>
          <a:p>
            <a:r>
              <a:rPr lang="en-US" b="1" u="sng" dirty="0"/>
              <a:t>Protest Proceedings</a:t>
            </a:r>
            <a:r>
              <a:rPr lang="en-US" dirty="0"/>
              <a:t>: </a:t>
            </a:r>
          </a:p>
          <a:p>
            <a:pPr lvl="1"/>
            <a:r>
              <a:rPr lang="en-US" sz="2000" dirty="0"/>
              <a:t>LAFCO mails property owners and registered voters</a:t>
            </a:r>
          </a:p>
          <a:p>
            <a:pPr lvl="1"/>
            <a:r>
              <a:rPr lang="en-US" sz="2000" dirty="0"/>
              <a:t>If &lt;25% voter protest and &lt;25% landowner protest – </a:t>
            </a:r>
            <a:r>
              <a:rPr lang="en-US" sz="2000" b="1" dirty="0"/>
              <a:t>Annexation Proceeds</a:t>
            </a:r>
          </a:p>
          <a:p>
            <a:pPr lvl="1"/>
            <a:r>
              <a:rPr lang="en-US" sz="2000" dirty="0"/>
              <a:t>If between 25-50% protest, or &gt; 25% landowner protest then an </a:t>
            </a:r>
            <a:r>
              <a:rPr lang="en-US" sz="2000" b="1" dirty="0"/>
              <a:t>elections held of voters</a:t>
            </a:r>
          </a:p>
          <a:p>
            <a:pPr lvl="1"/>
            <a:r>
              <a:rPr lang="en-US" sz="2000" dirty="0"/>
              <a:t>If ≥ 50% voter protest – </a:t>
            </a:r>
            <a:r>
              <a:rPr lang="en-US" sz="2000" b="1" dirty="0"/>
              <a:t>Annexation fails</a:t>
            </a:r>
          </a:p>
        </p:txBody>
      </p:sp>
    </p:spTree>
    <p:extLst>
      <p:ext uri="{BB962C8B-B14F-4D97-AF65-F5344CB8AC3E}">
        <p14:creationId xmlns:p14="http://schemas.microsoft.com/office/powerpoint/2010/main" val="417618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7EF66-4368-437B-A156-C7DD2919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AB5B3-6E3D-4D4A-9DA7-18DA96346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July 15, 2024 – </a:t>
            </a:r>
            <a:r>
              <a:rPr lang="en-US" dirty="0"/>
              <a:t>Community Meeting - Library</a:t>
            </a:r>
          </a:p>
          <a:p>
            <a:r>
              <a:rPr lang="en-US" b="1" dirty="0"/>
              <a:t>October 1, 2024 – </a:t>
            </a:r>
            <a:r>
              <a:rPr lang="en-US" dirty="0"/>
              <a:t>CEQA and fiscal analysis complete</a:t>
            </a:r>
          </a:p>
          <a:p>
            <a:r>
              <a:rPr lang="en-US" b="1" dirty="0"/>
              <a:t>October 16, 2024</a:t>
            </a:r>
            <a:r>
              <a:rPr lang="en-US" dirty="0"/>
              <a:t> – Planning Commission</a:t>
            </a:r>
          </a:p>
          <a:p>
            <a:r>
              <a:rPr lang="en-US" b="1" dirty="0"/>
              <a:t>November 13, 2024</a:t>
            </a:r>
            <a:r>
              <a:rPr lang="en-US" dirty="0"/>
              <a:t> – City Council </a:t>
            </a:r>
          </a:p>
          <a:p>
            <a:r>
              <a:rPr lang="en-US" b="1" dirty="0"/>
              <a:t>November 18, 2024</a:t>
            </a:r>
            <a:r>
              <a:rPr lang="en-US" dirty="0"/>
              <a:t> –LAFCO annexation submission </a:t>
            </a:r>
            <a:r>
              <a:rPr lang="en-US" dirty="0">
                <a:solidFill>
                  <a:srgbClr val="FFFF00"/>
                </a:solidFill>
              </a:rPr>
              <a:t>Actual Date November 10</a:t>
            </a:r>
          </a:p>
          <a:p>
            <a:r>
              <a:rPr lang="en-US" b="1" dirty="0"/>
              <a:t>May 22, 2024 </a:t>
            </a:r>
            <a:r>
              <a:rPr lang="en-US" dirty="0"/>
              <a:t>– Anticipated LAFCO hearing date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80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A59AB-FC4E-4C11-BA89-E1CDF1CAF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C3689-3D63-4EA2-B29E-8864E064E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Sign Support Letter</a:t>
            </a:r>
          </a:p>
          <a:p>
            <a:r>
              <a:rPr lang="en-US" sz="2800" dirty="0"/>
              <a:t>Participate in May 22, 2025 meeting</a:t>
            </a:r>
          </a:p>
          <a:p>
            <a:r>
              <a:rPr lang="en-US" sz="2800" dirty="0"/>
              <a:t>Meet with staff about future plans</a:t>
            </a:r>
          </a:p>
        </p:txBody>
      </p:sp>
    </p:spTree>
    <p:extLst>
      <p:ext uri="{BB962C8B-B14F-4D97-AF65-F5344CB8AC3E}">
        <p14:creationId xmlns:p14="http://schemas.microsoft.com/office/powerpoint/2010/main" val="3160216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A9890-ECAB-4432-AE5A-BDECFD6C5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7EBAA-7DAB-4BD5-A8CB-34570630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F8B8-8198-4C73-9574-68121FF1E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32" r="5820" b="40299"/>
          <a:stretch/>
        </p:blipFill>
        <p:spPr>
          <a:xfrm>
            <a:off x="3672" y="609594"/>
            <a:ext cx="9140328" cy="346302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135C497-70B4-486D-90AB-ACCA0CC23D46}"/>
              </a:ext>
            </a:extLst>
          </p:cNvPr>
          <p:cNvSpPr/>
          <p:nvPr/>
        </p:nvSpPr>
        <p:spPr>
          <a:xfrm rot="10530758">
            <a:off x="4343400" y="2438400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06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02CC7-5398-45F1-BECC-A2FA11031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61F3D-6F8F-4867-B70F-FA52B9B31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86B8B-E993-4541-9370-F088F47A7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934"/>
            <a:ext cx="9144000" cy="545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09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Questions/Comments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8FAABE-1E41-4564-937C-26EE1CA5D9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57400"/>
            <a:ext cx="5326380" cy="346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95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D1A98-DC25-4460-BB8E-1018615A0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47852-8792-460C-876F-2843CD6D0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11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62942" cy="518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2819400"/>
            <a:ext cx="1524000" cy="228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3352800" y="3807765"/>
            <a:ext cx="1143000" cy="6858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61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j-lt"/>
              </a:rPr>
              <a:t>County Zoning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70CF17-5358-46B8-A8E8-EDA624223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9144000" cy="420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6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17253"/>
            <a:ext cx="8973643" cy="68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40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C2B09-C4DC-442D-BE44-D75326E0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DFA1D-BE4A-4E11-ACB0-3AB7E2866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91E5B3-5B03-4258-B75E-00464204D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495300"/>
            <a:ext cx="814387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90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86AA3-F0B4-4CAC-A754-5FA959C0C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928A0-5EB2-4F75-8484-36808453F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9E0EE-BDD3-4CC4-B887-FE923159C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38162"/>
            <a:ext cx="807720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64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8" y="609600"/>
            <a:ext cx="9067772" cy="5810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3531978"/>
            <a:ext cx="190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Estate Rancho</a:t>
            </a:r>
          </a:p>
          <a:p>
            <a:r>
              <a:rPr lang="en-US" b="1" dirty="0">
                <a:solidFill>
                  <a:schemeClr val="bg1"/>
                </a:solidFill>
              </a:rPr>
              <a:t>1.0-2.2 du/acre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5743104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Suburban Retail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71600" y="1447800"/>
            <a:ext cx="2895600" cy="434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143000" y="5638800"/>
            <a:ext cx="3048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 rot="10800000">
            <a:off x="4267200" y="3107849"/>
            <a:ext cx="1600200" cy="6858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38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25F7A-71A0-4F2D-B93D-64A67329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801"/>
            <a:ext cx="7055380" cy="1400530"/>
          </a:xfrm>
        </p:spPr>
        <p:txBody>
          <a:bodyPr/>
          <a:lstStyle/>
          <a:p>
            <a:r>
              <a:rPr lang="en-US" dirty="0" err="1"/>
              <a:t>Prezoning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AB31C0-F180-4E51-ABA0-7F3248D66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917154"/>
            <a:ext cx="9185563" cy="5943600"/>
          </a:xfrm>
        </p:spPr>
      </p:pic>
      <p:sp>
        <p:nvSpPr>
          <p:cNvPr id="6" name="Right Arrow 10">
            <a:extLst>
              <a:ext uri="{FF2B5EF4-FFF2-40B4-BE49-F238E27FC236}">
                <a16:creationId xmlns:a16="http://schemas.microsoft.com/office/drawing/2014/main" id="{B67BC426-8188-495B-AF53-E7738789A2ED}"/>
              </a:ext>
            </a:extLst>
          </p:cNvPr>
          <p:cNvSpPr/>
          <p:nvPr/>
        </p:nvSpPr>
        <p:spPr>
          <a:xfrm rot="10800000">
            <a:off x="3844887" y="4314640"/>
            <a:ext cx="1600200" cy="6858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789818D-1E35-41D8-B632-CF0A429073D0}"/>
              </a:ext>
            </a:extLst>
          </p:cNvPr>
          <p:cNvSpPr/>
          <p:nvPr/>
        </p:nvSpPr>
        <p:spPr>
          <a:xfrm>
            <a:off x="1676400" y="2590800"/>
            <a:ext cx="2126256" cy="3194892"/>
          </a:xfrm>
          <a:custGeom>
            <a:avLst/>
            <a:gdLst>
              <a:gd name="connsiteX0" fmla="*/ 11017 w 2126256"/>
              <a:gd name="connsiteY0" fmla="*/ 2765234 h 3194892"/>
              <a:gd name="connsiteX1" fmla="*/ 0 w 2126256"/>
              <a:gd name="connsiteY1" fmla="*/ 33051 h 3194892"/>
              <a:gd name="connsiteX2" fmla="*/ 2126256 w 2126256"/>
              <a:gd name="connsiteY2" fmla="*/ 0 h 3194892"/>
              <a:gd name="connsiteX3" fmla="*/ 2126256 w 2126256"/>
              <a:gd name="connsiteY3" fmla="*/ 3194892 h 3194892"/>
              <a:gd name="connsiteX4" fmla="*/ 705080 w 2126256"/>
              <a:gd name="connsiteY4" fmla="*/ 3183875 h 319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6256" h="3194892">
                <a:moveTo>
                  <a:pt x="11017" y="2765234"/>
                </a:moveTo>
                <a:cubicBezTo>
                  <a:pt x="7345" y="1854506"/>
                  <a:pt x="3672" y="943779"/>
                  <a:pt x="0" y="33051"/>
                </a:cubicBezTo>
                <a:lnTo>
                  <a:pt x="2126256" y="0"/>
                </a:lnTo>
                <a:lnTo>
                  <a:pt x="2126256" y="3194892"/>
                </a:lnTo>
                <a:lnTo>
                  <a:pt x="705080" y="318387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16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45A04-BA77-4704-AD41-E6BA7F0F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Estate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2ADF4-C32E-4B28-AC61-F5B5F1638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2925"/>
            <a:ext cx="7924800" cy="4195481"/>
          </a:xfrm>
        </p:spPr>
        <p:txBody>
          <a:bodyPr/>
          <a:lstStyle/>
          <a:p>
            <a:r>
              <a:rPr lang="en-US" sz="2800" dirty="0"/>
              <a:t>Minimum 20,000 sq. ft. lots</a:t>
            </a:r>
          </a:p>
          <a:p>
            <a:r>
              <a:rPr lang="en-US" sz="2800" dirty="0"/>
              <a:t>Primary Uses</a:t>
            </a:r>
          </a:p>
          <a:p>
            <a:pPr lvl="1"/>
            <a:r>
              <a:rPr lang="en-US" sz="2800" dirty="0"/>
              <a:t>Dwellings, single-family detached. No more than one such dwelling shall be permitted on one lot regardless of the size of the lot. </a:t>
            </a:r>
          </a:p>
          <a:p>
            <a:pPr lvl="1"/>
            <a:r>
              <a:rPr lang="en-US" sz="2800" dirty="0"/>
              <a:t>Public and private parks.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72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18890-DF78-4537-A39B-60AD51F2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Estate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7370B-160F-4ED9-A1AA-4F3CE9410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/>
              <a:t>Accessory Uses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Keeping of Horses</a:t>
            </a:r>
          </a:p>
          <a:p>
            <a:pPr lvl="1"/>
            <a:r>
              <a:rPr lang="en-US" sz="2000" dirty="0"/>
              <a:t>Parking Facilities</a:t>
            </a:r>
          </a:p>
          <a:p>
            <a:pPr lvl="1"/>
            <a:r>
              <a:rPr lang="en-US" sz="2000" dirty="0"/>
              <a:t>Pens and other shelter for domestic, noncommercial animals and pets. </a:t>
            </a:r>
          </a:p>
          <a:p>
            <a:pPr lvl="1"/>
            <a:r>
              <a:rPr lang="en-US" sz="2000" dirty="0"/>
              <a:t>Field crops, trees, vegetables, fruits, berries and nursery stock, including wholesaling of crops produced upon the premises. </a:t>
            </a:r>
          </a:p>
          <a:p>
            <a:pPr lvl="1"/>
            <a:r>
              <a:rPr lang="en-US" sz="2000" dirty="0"/>
              <a:t>Restaurant as an accessory use associated with growing of field crops, trees, vegetables, fruits, berries and farm stands.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2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18890-DF78-4537-A39B-60AD51F2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Estate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7370B-160F-4ED9-A1AA-4F3CE9410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Conditional Uses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Clubs and lodges, private, nonprofit when site fronting on an arterial street. </a:t>
            </a:r>
          </a:p>
          <a:p>
            <a:pPr lvl="1"/>
            <a:r>
              <a:rPr lang="en-US" sz="2000" dirty="0"/>
              <a:t>Public and private golf courses. </a:t>
            </a:r>
          </a:p>
          <a:p>
            <a:pPr lvl="1"/>
            <a:r>
              <a:rPr lang="en-US" sz="2000" dirty="0"/>
              <a:t>School, private, nonprofit. </a:t>
            </a:r>
          </a:p>
          <a:p>
            <a:pPr lvl="1"/>
            <a:r>
              <a:rPr lang="en-US" sz="2000" dirty="0"/>
              <a:t>Farm stands. </a:t>
            </a:r>
          </a:p>
          <a:p>
            <a:pPr lvl="1"/>
            <a:r>
              <a:rPr lang="en-US" sz="2000" b="1" dirty="0"/>
              <a:t>Bed and Breakfast</a:t>
            </a:r>
          </a:p>
          <a:p>
            <a:pPr lvl="1"/>
            <a:r>
              <a:rPr lang="en-US" sz="2000" b="1" dirty="0"/>
              <a:t>Resort where 40% of the property utilized for agricultural crops with 20% planted with date palms.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570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4775</TotalTime>
  <Words>691</Words>
  <Application>Microsoft Office PowerPoint</Application>
  <PresentationFormat>On-screen Show (4:3)</PresentationFormat>
  <Paragraphs>89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Segoe UI</vt:lpstr>
      <vt:lpstr>Segoe UI Semibold</vt:lpstr>
      <vt:lpstr>Wingdings 3</vt:lpstr>
      <vt:lpstr>Ion</vt:lpstr>
      <vt:lpstr>Coachella Sphere of Influence</vt:lpstr>
      <vt:lpstr>UPDATES</vt:lpstr>
      <vt:lpstr>PowerPoint Presentation</vt:lpstr>
      <vt:lpstr>PowerPoint Presentation</vt:lpstr>
      <vt:lpstr>PowerPoint Presentation</vt:lpstr>
      <vt:lpstr>Prezoning</vt:lpstr>
      <vt:lpstr>Residential Estate Zone</vt:lpstr>
      <vt:lpstr>Residential Estate Zone</vt:lpstr>
      <vt:lpstr>Residential Estate Zone</vt:lpstr>
      <vt:lpstr>Residential Estate Zone</vt:lpstr>
      <vt:lpstr>General Neighborhood</vt:lpstr>
      <vt:lpstr>General Neighborhood</vt:lpstr>
      <vt:lpstr>PowerPoint Presentation</vt:lpstr>
      <vt:lpstr>PowerPoint Presentation</vt:lpstr>
      <vt:lpstr>Water</vt:lpstr>
      <vt:lpstr>Sewer</vt:lpstr>
      <vt:lpstr>Water on Ave 51 between Jackson &amp; Calhoun </vt:lpstr>
      <vt:lpstr>Potential Cost per Parcel </vt:lpstr>
      <vt:lpstr>Sewer on Ave 51 between Jackson &amp; Calhoun </vt:lpstr>
      <vt:lpstr>Potential Cost per Parcel </vt:lpstr>
      <vt:lpstr>Annexation</vt:lpstr>
      <vt:lpstr>Timeline</vt:lpstr>
      <vt:lpstr>How Can You Help?</vt:lpstr>
      <vt:lpstr>PowerPoint Presentation</vt:lpstr>
      <vt:lpstr>PowerPoint Presentation</vt:lpstr>
      <vt:lpstr>Questions/Comments</vt:lpstr>
      <vt:lpstr>PowerPoint Presentation</vt:lpstr>
      <vt:lpstr>PowerPoint Presentation</vt:lpstr>
      <vt:lpstr>County Zoning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Coachella</dc:title>
  <dc:creator>Gabriel Martin</dc:creator>
  <cp:lastModifiedBy>Castulo Estrada</cp:lastModifiedBy>
  <cp:revision>313</cp:revision>
  <cp:lastPrinted>2024-06-17T16:18:25Z</cp:lastPrinted>
  <dcterms:created xsi:type="dcterms:W3CDTF">2019-04-03T23:27:48Z</dcterms:created>
  <dcterms:modified xsi:type="dcterms:W3CDTF">2025-03-17T23:57:12Z</dcterms:modified>
</cp:coreProperties>
</file>