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9" r:id="rId2"/>
    <p:sldId id="257" r:id="rId3"/>
    <p:sldId id="258" r:id="rId4"/>
  </p:sldIdLst>
  <p:sldSz cx="18288000" cy="10287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IBM Plex Serif" panose="020B0604020202020204" charset="0"/>
      <p:regular r:id="rId9"/>
    </p:embeddedFont>
    <p:embeddedFont>
      <p:font typeface="Canva Sans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ndra Reif" initials="KR" lastIdx="1" clrIdx="0">
    <p:extLst>
      <p:ext uri="{19B8F6BF-5375-455C-9EA6-DF929625EA0E}">
        <p15:presenceInfo xmlns:p15="http://schemas.microsoft.com/office/powerpoint/2012/main" userId="S-1-5-21-484763869-1078145449-725345543-167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80" d="100"/>
          <a:sy n="80" d="100"/>
        </p:scale>
        <p:origin x="514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commentAuthors" Target="commentAuthors.xml"/><Relationship Id="rId5" Type="http://schemas.openxmlformats.org/officeDocument/2006/relationships/font" Target="fonts/font1.fntdata"/><Relationship Id="rId15" Type="http://schemas.openxmlformats.org/officeDocument/2006/relationships/tableStyles" Target="tableStyle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294178" y="5198143"/>
            <a:ext cx="3791302" cy="2466787"/>
          </a:xfrm>
          <a:custGeom>
            <a:avLst/>
            <a:gdLst/>
            <a:ahLst/>
            <a:cxnLst/>
            <a:rect l="l" t="t" r="r" b="b"/>
            <a:pathLst>
              <a:path w="3791302" h="2466787">
                <a:moveTo>
                  <a:pt x="0" y="0"/>
                </a:moveTo>
                <a:lnTo>
                  <a:pt x="3791302" y="0"/>
                </a:lnTo>
                <a:lnTo>
                  <a:pt x="3791302" y="2466787"/>
                </a:lnTo>
                <a:lnTo>
                  <a:pt x="0" y="24667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 flipV="1">
            <a:off x="3592022" y="9258300"/>
            <a:ext cx="11033488" cy="0"/>
          </a:xfrm>
          <a:prstGeom prst="line">
            <a:avLst/>
          </a:prstGeom>
          <a:ln w="9525" cap="flat">
            <a:solidFill>
              <a:srgbClr val="36211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>
            <a:off x="0" y="9910777"/>
            <a:ext cx="18288000" cy="376223"/>
          </a:xfrm>
          <a:custGeom>
            <a:avLst/>
            <a:gdLst/>
            <a:ahLst/>
            <a:cxnLst/>
            <a:rect l="l" t="t" r="r" b="b"/>
            <a:pathLst>
              <a:path w="18288000" h="376223">
                <a:moveTo>
                  <a:pt x="0" y="0"/>
                </a:moveTo>
                <a:lnTo>
                  <a:pt x="18288000" y="0"/>
                </a:lnTo>
                <a:lnTo>
                  <a:pt x="18288000" y="376223"/>
                </a:lnTo>
                <a:lnTo>
                  <a:pt x="0" y="3762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531929" b="-1102351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9878" y="0"/>
            <a:ext cx="18288000" cy="9910777"/>
          </a:xfrm>
          <a:custGeom>
            <a:avLst/>
            <a:gdLst/>
            <a:ahLst/>
            <a:cxnLst/>
            <a:rect l="l" t="t" r="r" b="b"/>
            <a:pathLst>
              <a:path w="18288000" h="9910777">
                <a:moveTo>
                  <a:pt x="0" y="0"/>
                </a:moveTo>
                <a:lnTo>
                  <a:pt x="18288000" y="0"/>
                </a:lnTo>
                <a:lnTo>
                  <a:pt x="18288000" y="9910777"/>
                </a:lnTo>
                <a:lnTo>
                  <a:pt x="0" y="99107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6000"/>
            </a:blip>
            <a:stretch>
              <a:fillRect l="-11809" r="-10005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333616" y="1322070"/>
            <a:ext cx="15620768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935"/>
              </a:lnSpc>
              <a:spcBef>
                <a:spcPct val="0"/>
              </a:spcBef>
            </a:pPr>
            <a:r>
              <a:rPr lang="en-US" sz="5935" u="none" strike="noStrike" spc="-237" dirty="0">
                <a:solidFill>
                  <a:srgbClr val="000000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COMMUNITY MEETING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202520" y="3053697"/>
            <a:ext cx="3882961" cy="1117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38"/>
              </a:lnSpc>
              <a:spcBef>
                <a:spcPct val="0"/>
              </a:spcBef>
            </a:pPr>
            <a:r>
              <a:rPr lang="en-US" sz="3241" spc="-64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Coachella Sphere of Influence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950694" y="9005570"/>
            <a:ext cx="3007366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April 14, 2025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9258300"/>
            <a:ext cx="14396532" cy="0"/>
          </a:xfrm>
          <a:prstGeom prst="line">
            <a:avLst/>
          </a:prstGeom>
          <a:ln w="9525" cap="flat">
            <a:solidFill>
              <a:srgbClr val="36211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0" y="0"/>
            <a:ext cx="18288000" cy="376223"/>
          </a:xfrm>
          <a:custGeom>
            <a:avLst/>
            <a:gdLst/>
            <a:ahLst/>
            <a:cxnLst/>
            <a:rect l="l" t="t" r="r" b="b"/>
            <a:pathLst>
              <a:path w="18288000" h="376223">
                <a:moveTo>
                  <a:pt x="0" y="0"/>
                </a:moveTo>
                <a:lnTo>
                  <a:pt x="18288000" y="0"/>
                </a:lnTo>
                <a:lnTo>
                  <a:pt x="18288000" y="376223"/>
                </a:lnTo>
                <a:lnTo>
                  <a:pt x="0" y="3762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31929" b="-1102351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708724" y="8641603"/>
            <a:ext cx="1895651" cy="1233394"/>
          </a:xfrm>
          <a:custGeom>
            <a:avLst/>
            <a:gdLst/>
            <a:ahLst/>
            <a:cxnLst/>
            <a:rect l="l" t="t" r="r" b="b"/>
            <a:pathLst>
              <a:path w="1895651" h="1233394">
                <a:moveTo>
                  <a:pt x="0" y="0"/>
                </a:moveTo>
                <a:lnTo>
                  <a:pt x="1895651" y="0"/>
                </a:lnTo>
                <a:lnTo>
                  <a:pt x="1895651" y="1233394"/>
                </a:lnTo>
                <a:lnTo>
                  <a:pt x="0" y="12333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711202"/>
            <a:ext cx="16040100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spc="-255" dirty="0">
                <a:latin typeface="IBM Plex Serif"/>
                <a:ea typeface="IBM Plex Serif"/>
                <a:cs typeface="IBM Plex Serif"/>
                <a:sym typeface="IBM Plex Serif"/>
              </a:rPr>
              <a:t>Waterline Option/</a:t>
            </a:r>
            <a:r>
              <a:rPr lang="en-US" sz="6399" spc="-255" dirty="0" err="1">
                <a:latin typeface="IBM Plex Serif"/>
                <a:ea typeface="IBM Plex Serif"/>
                <a:cs typeface="IBM Plex Serif"/>
                <a:sym typeface="IBM Plex Serif"/>
              </a:rPr>
              <a:t>Opcion</a:t>
            </a:r>
            <a:r>
              <a:rPr lang="en-US" sz="6399" spc="-255" dirty="0">
                <a:latin typeface="IBM Plex Serif"/>
                <a:ea typeface="IBM Plex Serif"/>
                <a:cs typeface="IBM Plex Serif"/>
                <a:sym typeface="IBM Plex Serif"/>
              </a:rPr>
              <a:t> de Linea de Agua 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186B353E-672D-4A9B-9022-94B3C9DC5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0011" y="2581403"/>
            <a:ext cx="1752600" cy="41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Avenue 48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6D6BEE6C-9A9C-4D6E-8B77-5B5BD4705B3F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6202" y="4343401"/>
            <a:ext cx="2362198" cy="45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Jackson Street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1" y="1877725"/>
            <a:ext cx="12777282" cy="69856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9258300"/>
            <a:ext cx="14396532" cy="0"/>
          </a:xfrm>
          <a:prstGeom prst="line">
            <a:avLst/>
          </a:prstGeom>
          <a:ln w="9525" cap="flat">
            <a:solidFill>
              <a:srgbClr val="36211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0" y="0"/>
            <a:ext cx="18288000" cy="376223"/>
          </a:xfrm>
          <a:custGeom>
            <a:avLst/>
            <a:gdLst/>
            <a:ahLst/>
            <a:cxnLst/>
            <a:rect l="l" t="t" r="r" b="b"/>
            <a:pathLst>
              <a:path w="18288000" h="376223">
                <a:moveTo>
                  <a:pt x="0" y="0"/>
                </a:moveTo>
                <a:lnTo>
                  <a:pt x="18288000" y="0"/>
                </a:lnTo>
                <a:lnTo>
                  <a:pt x="18288000" y="376223"/>
                </a:lnTo>
                <a:lnTo>
                  <a:pt x="0" y="3762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31929" b="-1102351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708724" y="8641603"/>
            <a:ext cx="1895651" cy="1233394"/>
          </a:xfrm>
          <a:custGeom>
            <a:avLst/>
            <a:gdLst/>
            <a:ahLst/>
            <a:cxnLst/>
            <a:rect l="l" t="t" r="r" b="b"/>
            <a:pathLst>
              <a:path w="1895651" h="1233394">
                <a:moveTo>
                  <a:pt x="0" y="0"/>
                </a:moveTo>
                <a:lnTo>
                  <a:pt x="1895651" y="0"/>
                </a:lnTo>
                <a:lnTo>
                  <a:pt x="1895651" y="1233394"/>
                </a:lnTo>
                <a:lnTo>
                  <a:pt x="0" y="12333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711202"/>
            <a:ext cx="16192500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959"/>
              </a:lnSpc>
            </a:pPr>
            <a:r>
              <a:rPr lang="en-US" sz="6399" spc="-255" dirty="0">
                <a:latin typeface="IBM Plex Serif"/>
                <a:ea typeface="IBM Plex Serif"/>
                <a:cs typeface="IBM Plex Serif"/>
                <a:sym typeface="IBM Plex Serif"/>
              </a:rPr>
              <a:t>Waterline Option/</a:t>
            </a:r>
            <a:r>
              <a:rPr lang="en-US" sz="6399" spc="-255" dirty="0" err="1">
                <a:latin typeface="IBM Plex Serif"/>
                <a:ea typeface="IBM Plex Serif"/>
                <a:cs typeface="IBM Plex Serif"/>
                <a:sym typeface="IBM Plex Serif"/>
              </a:rPr>
              <a:t>Opcion</a:t>
            </a:r>
            <a:r>
              <a:rPr lang="en-US" sz="6399" spc="-255" dirty="0">
                <a:latin typeface="IBM Plex Serif"/>
                <a:ea typeface="IBM Plex Serif"/>
                <a:cs typeface="IBM Plex Serif"/>
                <a:sym typeface="IBM Plex Serif"/>
              </a:rPr>
              <a:t> de Linea de Agua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235" y="1698060"/>
            <a:ext cx="7795466" cy="75353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63000" y="1865364"/>
            <a:ext cx="9372600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Cost Estimate = $744,292.00 for a 12 inch waterline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Estimacion</a:t>
            </a:r>
            <a:r>
              <a:rPr lang="en-US" sz="2800" dirty="0"/>
              <a:t> de </a:t>
            </a:r>
            <a:r>
              <a:rPr lang="en-US" sz="2800" dirty="0" err="1"/>
              <a:t>Costo</a:t>
            </a:r>
            <a:r>
              <a:rPr lang="en-US" sz="2800" dirty="0"/>
              <a:t> =  $744,292.00 </a:t>
            </a:r>
            <a:r>
              <a:rPr lang="en-US" sz="2800" dirty="0" err="1"/>
              <a:t>por</a:t>
            </a:r>
            <a:r>
              <a:rPr lang="en-US" sz="2800" dirty="0"/>
              <a:t> </a:t>
            </a:r>
            <a:r>
              <a:rPr lang="en-US" sz="2800" dirty="0" err="1"/>
              <a:t>una</a:t>
            </a:r>
            <a:r>
              <a:rPr lang="en-US" sz="2800" dirty="0"/>
              <a:t> </a:t>
            </a:r>
            <a:r>
              <a:rPr lang="en-US" sz="2800" dirty="0" err="1"/>
              <a:t>linea</a:t>
            </a:r>
            <a:r>
              <a:rPr lang="en-US" sz="2800" dirty="0"/>
              <a:t> de </a:t>
            </a:r>
            <a:r>
              <a:rPr lang="en-US" sz="2800" dirty="0" err="1"/>
              <a:t>agua</a:t>
            </a:r>
            <a:r>
              <a:rPr lang="en-US" sz="2800" dirty="0"/>
              <a:t> de 12 </a:t>
            </a:r>
            <a:r>
              <a:rPr lang="en-US" sz="2800" dirty="0" err="1"/>
              <a:t>pulgadas</a:t>
            </a:r>
            <a:endParaRPr lang="en-US" sz="2800" dirty="0"/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The project applicant may use its own qualified contractor properly licensed by the State of California to construct and complete the improvements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El </a:t>
            </a:r>
            <a:r>
              <a:rPr lang="en-US" sz="2800" dirty="0" err="1" smtClean="0"/>
              <a:t>solicitante</a:t>
            </a:r>
            <a:r>
              <a:rPr lang="en-US" sz="2800" dirty="0" smtClean="0"/>
              <a:t> del </a:t>
            </a:r>
            <a:r>
              <a:rPr lang="en-US" sz="2800" dirty="0" err="1" smtClean="0"/>
              <a:t>proyecto</a:t>
            </a:r>
            <a:r>
              <a:rPr lang="en-US" sz="2800" dirty="0" smtClean="0"/>
              <a:t> </a:t>
            </a:r>
            <a:r>
              <a:rPr lang="en-US" sz="2800" dirty="0" err="1" smtClean="0"/>
              <a:t>puede</a:t>
            </a:r>
            <a:r>
              <a:rPr lang="en-US" sz="2800" dirty="0" smtClean="0"/>
              <a:t> </a:t>
            </a:r>
            <a:r>
              <a:rPr lang="en-US" sz="2800" dirty="0" err="1" smtClean="0"/>
              <a:t>usar</a:t>
            </a:r>
            <a:r>
              <a:rPr lang="en-US" sz="2800" dirty="0"/>
              <a:t> </a:t>
            </a:r>
            <a:r>
              <a:rPr lang="en-US" sz="2800" dirty="0" err="1" smtClean="0"/>
              <a:t>su</a:t>
            </a:r>
            <a:r>
              <a:rPr lang="en-US" sz="2800" dirty="0" smtClean="0"/>
              <a:t> </a:t>
            </a:r>
            <a:r>
              <a:rPr lang="en-US" sz="2800" dirty="0" err="1" smtClean="0"/>
              <a:t>propio</a:t>
            </a:r>
            <a:r>
              <a:rPr lang="en-US" sz="2800" dirty="0" smtClean="0"/>
              <a:t> </a:t>
            </a:r>
            <a:r>
              <a:rPr lang="en-US" sz="2800" dirty="0" err="1" smtClean="0"/>
              <a:t>contratista</a:t>
            </a:r>
            <a:r>
              <a:rPr lang="en-US" sz="2800" dirty="0" smtClean="0"/>
              <a:t> </a:t>
            </a:r>
            <a:r>
              <a:rPr lang="en-US" sz="2800" dirty="0" err="1" smtClean="0"/>
              <a:t>calificado</a:t>
            </a:r>
            <a:r>
              <a:rPr lang="en-US" sz="2800" dirty="0" smtClean="0"/>
              <a:t> con </a:t>
            </a:r>
            <a:r>
              <a:rPr lang="en-US" sz="2800" dirty="0" err="1" smtClean="0"/>
              <a:t>licensia</a:t>
            </a:r>
            <a:r>
              <a:rPr lang="en-US" sz="2800" dirty="0" smtClean="0"/>
              <a:t> </a:t>
            </a:r>
            <a:r>
              <a:rPr lang="en-US" sz="2800" dirty="0" err="1" smtClean="0"/>
              <a:t>por</a:t>
            </a:r>
            <a:r>
              <a:rPr lang="en-US" sz="2800" dirty="0" smtClean="0"/>
              <a:t> el Estado de California 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City may enter into an agreement with the project applicant </a:t>
            </a:r>
            <a:r>
              <a:rPr lang="en-US" sz="2800" dirty="0" smtClean="0"/>
              <a:t>that further defines any requirements 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La Ciudad </a:t>
            </a:r>
            <a:r>
              <a:rPr lang="en-US" sz="2800" dirty="0" err="1"/>
              <a:t>puede</a:t>
            </a:r>
            <a:r>
              <a:rPr lang="en-US" sz="2800" dirty="0"/>
              <a:t> </a:t>
            </a:r>
            <a:r>
              <a:rPr lang="en-US" sz="2800" dirty="0" err="1"/>
              <a:t>entrar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un </a:t>
            </a:r>
            <a:r>
              <a:rPr lang="en-US" sz="2800" dirty="0" err="1"/>
              <a:t>arreglo</a:t>
            </a:r>
            <a:r>
              <a:rPr lang="en-US" sz="2800" dirty="0"/>
              <a:t> con el </a:t>
            </a:r>
            <a:r>
              <a:rPr lang="en-US" sz="2800" dirty="0" err="1"/>
              <a:t>solicitante</a:t>
            </a:r>
            <a:r>
              <a:rPr lang="en-US" sz="2800" dirty="0"/>
              <a:t> del </a:t>
            </a:r>
            <a:r>
              <a:rPr lang="en-US" sz="2800" dirty="0" err="1"/>
              <a:t>proyecto</a:t>
            </a:r>
            <a:r>
              <a:rPr lang="en-US" sz="2800" dirty="0"/>
              <a:t> </a:t>
            </a:r>
            <a:r>
              <a:rPr lang="en-US" sz="2800" dirty="0" smtClean="0"/>
              <a:t>que </a:t>
            </a:r>
            <a:r>
              <a:rPr lang="en-US" sz="2800" dirty="0" err="1" smtClean="0"/>
              <a:t>aclare</a:t>
            </a:r>
            <a:r>
              <a:rPr lang="en-US" sz="2800" dirty="0" smtClean="0"/>
              <a:t> </a:t>
            </a:r>
            <a:r>
              <a:rPr lang="en-US" sz="2800" dirty="0" err="1" smtClean="0"/>
              <a:t>todos</a:t>
            </a:r>
            <a:r>
              <a:rPr lang="en-US" sz="2800" dirty="0" smtClean="0"/>
              <a:t> </a:t>
            </a:r>
            <a:r>
              <a:rPr lang="en-US" sz="2800" dirty="0" err="1" smtClean="0"/>
              <a:t>los</a:t>
            </a:r>
            <a:r>
              <a:rPr lang="en-US" sz="2800" dirty="0" smtClean="0"/>
              <a:t> </a:t>
            </a:r>
            <a:r>
              <a:rPr lang="en-US" sz="2800" dirty="0" err="1" smtClean="0"/>
              <a:t>requisitos</a:t>
            </a:r>
            <a:r>
              <a:rPr lang="en-US" sz="2800" dirty="0" smtClean="0"/>
              <a:t> 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122</Words>
  <Application>Microsoft Office PowerPoint</Application>
  <PresentationFormat>Custom</PresentationFormat>
  <Paragraphs>16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Calibri</vt:lpstr>
      <vt:lpstr>Times New Roman</vt:lpstr>
      <vt:lpstr>Arial</vt:lpstr>
      <vt:lpstr>IBM Plex Serif</vt:lpstr>
      <vt:lpstr>Canva Sans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Green Simple Minimalist Social Media Marketing Project Presentation</dc:title>
  <dc:creator>Kendra Reif</dc:creator>
  <cp:lastModifiedBy>Castulo Estrada</cp:lastModifiedBy>
  <cp:revision>20</cp:revision>
  <dcterms:created xsi:type="dcterms:W3CDTF">2006-08-16T00:00:00Z</dcterms:created>
  <dcterms:modified xsi:type="dcterms:W3CDTF">2025-04-15T00:27:13Z</dcterms:modified>
  <dc:identifier>DAGeKkVoCBw</dc:identifier>
</cp:coreProperties>
</file>